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06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2" r:id="rId24"/>
    <p:sldId id="343" r:id="rId25"/>
    <p:sldId id="259" r:id="rId26"/>
    <p:sldId id="316" r:id="rId27"/>
    <p:sldId id="319" r:id="rId28"/>
    <p:sldId id="260" r:id="rId29"/>
    <p:sldId id="263" r:id="rId30"/>
    <p:sldId id="308" r:id="rId31"/>
    <p:sldId id="309" r:id="rId32"/>
    <p:sldId id="310" r:id="rId33"/>
    <p:sldId id="311" r:id="rId34"/>
    <p:sldId id="312" r:id="rId35"/>
    <p:sldId id="314" r:id="rId36"/>
    <p:sldId id="315" r:id="rId37"/>
    <p:sldId id="320" r:id="rId38"/>
    <p:sldId id="264" r:id="rId39"/>
    <p:sldId id="265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9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A7E6A-DD56-41D0-9191-F40ED7C5BF7D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3DA7E6A-DD56-41D0-9191-F40ED7C5BF7D}" type="datetimeFigureOut">
              <a:rPr lang="ru-RU" smtClean="0"/>
              <a:pPr/>
              <a:t>22.08.2013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78DFFB9-3913-4C55-8C9F-E6AB71EBDA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142984"/>
            <a:ext cx="7029472" cy="328614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>Деловая игра «Новый ФГОС – новые возможности».</a:t>
            </a:r>
            <a:r>
              <a:rPr lang="ru-RU" dirty="0">
                <a:latin typeface="Book Antiqua" pitchFamily="18" charset="0"/>
              </a:rPr>
              <a:t/>
            </a:r>
            <a:br>
              <a:rPr lang="ru-RU" dirty="0">
                <a:latin typeface="Book Antiqua" pitchFamily="18" charset="0"/>
              </a:rPr>
            </a:br>
            <a:endParaRPr lang="ru-RU" dirty="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995354"/>
          </a:xfrm>
        </p:spPr>
        <p:txBody>
          <a:bodyPr>
            <a:normAutofit/>
          </a:bodyPr>
          <a:lstStyle/>
          <a:p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4.Кто является разработчиком основных образовательных программ?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Ответ: ОУ, педагоги.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5.Как называются «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общеучебные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умения», «общие способы деятельности», «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надпредметные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действия», которые формируются  в условиях реализации основной образовательной программы?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5.Как называются «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общеучебные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умения», «общие способы деятельности», «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надпредметные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действия», которые формируются  в условиях реализации основной образовательной программы?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Ответ: Универсальные учебные действия.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6.Перечислите виды УУД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6.Перечислите виды УУД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Ответ: личностные, регулятивные, познавательные и коммуникативные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7.Какие две системы оценки достижения планируемых результатов подразумевает ФГОС?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7.Какие две системы оценок достижения планируемых результатов подразумевает ФГОС?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31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внешняя оценка</a:t>
            </a:r>
            <a:r>
              <a:rPr lang="ru-RU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(оценка, осуществляемая внешними по отношению к школе  службами); </a:t>
            </a:r>
            <a:r>
              <a:rPr lang="ru-RU" sz="31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внутренняя оценка </a:t>
            </a:r>
            <a:r>
              <a:rPr lang="ru-RU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(оценка, осуществляемая самой школой – обучающимися, педагогами, администрацией).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8.Как называется комплект документов ученика, представляющих совокупность сертифицированных индивидуальных учебных и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внеучебных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достижений?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8.Как называется комплект документов ученика, представляющих совокупность сертифицированных индивидуальных учебных и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внеучебных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достижений?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9.Из каких направлений может состоять внеурочная деятельность учащихся?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000108"/>
            <a:ext cx="7460902" cy="5072098"/>
          </a:xfrm>
        </p:spPr>
        <p:txBody>
          <a:bodyPr>
            <a:normAutofit fontScale="90000"/>
          </a:bodyPr>
          <a:lstStyle/>
          <a:p>
            <a:pPr algn="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 Если мы будем учить сегодня так, как мы учили вчера, мы украдем у детей завтра».</a:t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Джон </a:t>
            </a:r>
            <a:r>
              <a:rPr lang="ru-RU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Дьюи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9.Из каких направлений может состоять внеурочная деятельность учащихся?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b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спортивно-оздоровительное, </a:t>
            </a:r>
            <a:b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-художественно-эстетическое, </a:t>
            </a:r>
            <a:b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-научно-познавательное, </a:t>
            </a:r>
            <a:b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-военно-патриотическое, </a:t>
            </a:r>
            <a:b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-социальное,</a:t>
            </a:r>
            <a:b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-проектная деятельность.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10.Сколько часов в неделю может отводиться на внеурочную деятельность?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10.Сколько часов в неделю может отводиться на внеурочную деятельность?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Ответ: 5-10 часов.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11.Сколько должная длиться динамическая пауза между урочной и внеурочной деятельностью учащихся?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11.Сколько должная длиться динамическая пауза между урочной и внеурочной деятельностью учащихся?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 минут.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Тест «Стандартный –  </a:t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нестандартный учитель».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357298"/>
            <a:ext cx="8215338" cy="550070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Дисциплинированный.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Организованный.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Неровно успевающий.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Выбивающийся из общего темпа.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Эрудированный.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Странный в поведении, непонятный.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Умеющий поддерживать общее дело.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Стабильно успевающий.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Занятый своими делами.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Быстро, «на лету» схватывающий.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 Не умеющий общаться, конфликтный.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12. Выскакивающий на уроке с непонятными замечаниями.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13. Приятный в общении.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14. Иногда тугодум, иногда не может понять очевидного.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15. Ясно, понятно для вас выражающий свои мысли.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16. Не всегда желающий подчиняться </a:t>
            </a:r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portfele.ru/tw_files2/urls_1/426/d-425858/img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мвидео\Desktop\0029-057-Pust-vsegda-v-chistom-nebe-Budet-Solntse-svetit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-387424"/>
            <a:ext cx="10287751" cy="763284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686700" cy="100013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подход к обучению предполагает: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643966" cy="564357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наличие у детей познавательного мотива (желания узнать, открыть, научиться) и конкретной учебной цели (понимания того, что именно нужно выяснить, освоить);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выполнение учениками определённых действий для приобретения недостающих знаний;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выявление и освоение учащимися способа действия, позволяющего осознанно применять приобретённые знания;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формирование у школьников умения контролировать свои действия – как после их завершения, так и по ходу;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включение содержания обучения в контекст решения 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Характеристика изменений в деятельности педагога, работающего по ФГОС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71678"/>
            <a:ext cx="7862150" cy="4176722"/>
          </a:xfrm>
        </p:spPr>
        <p:txBody>
          <a:bodyPr/>
          <a:lstStyle/>
          <a:p>
            <a:pPr lvl="0"/>
            <a:endParaRPr lang="ru-RU" dirty="0">
              <a:latin typeface="Book Antiqua" pitchFamily="18" charset="0"/>
            </a:endParaRPr>
          </a:p>
          <a:p>
            <a:endParaRPr lang="ru-RU" dirty="0">
              <a:latin typeface="Book Antiqu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397000"/>
          <a:ext cx="8643999" cy="4486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3214710"/>
                <a:gridCol w="3286149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 изменений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Традиционная деятельность учителя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 учителя, работающего по ФГОС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 к уроку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Учитель пользуется жестко структурированным конспектом урока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Учитель пользуется сценарным планом урока, предоставляющим ему свободу в выборе форм, способов и приемов обучения</a:t>
                      </a:r>
                    </a:p>
                  </a:txBody>
                  <a:tcPr marL="0" marR="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При подготовке к уроку учитель использует учебник и методические рекомендации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При подготовке к уроку учитель использует учебник и методические рекомендации, интернет-ресурсы, материалы коллег. Обменивается конспектами с коллегами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45945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1.Расшифруйте аббревиатуру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ФГОС НОО.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-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 ООО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Характеристика изменений в деятельности педагога, работающего по ФГОС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71678"/>
            <a:ext cx="7862150" cy="4176722"/>
          </a:xfrm>
        </p:spPr>
        <p:txBody>
          <a:bodyPr/>
          <a:lstStyle/>
          <a:p>
            <a:pPr lvl="0"/>
            <a:endParaRPr lang="ru-RU" dirty="0">
              <a:latin typeface="Book Antiqua" pitchFamily="18" charset="0"/>
            </a:endParaRPr>
          </a:p>
          <a:p>
            <a:endParaRPr lang="ru-RU" dirty="0">
              <a:latin typeface="Book Antiqu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397000"/>
          <a:ext cx="8643999" cy="3575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3214710"/>
                <a:gridCol w="3286149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 изменений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Традиционная деятельность учителя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 учителя, работающего по ФГОС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Основные этапы урока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Объяснение и закрепление учебного материала. Большое количество времени занимает речь учителя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Самостоятельная деятельность обучающихся (более половины времени урока)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Характеристика изменений в деятельности педагога, работающего по ФГОС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71678"/>
            <a:ext cx="7862150" cy="4176722"/>
          </a:xfrm>
        </p:spPr>
        <p:txBody>
          <a:bodyPr/>
          <a:lstStyle/>
          <a:p>
            <a:pPr lvl="0"/>
            <a:endParaRPr lang="ru-RU" dirty="0">
              <a:latin typeface="Book Antiqua" pitchFamily="18" charset="0"/>
            </a:endParaRPr>
          </a:p>
          <a:p>
            <a:endParaRPr lang="ru-RU" dirty="0">
              <a:latin typeface="Book Antiqu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397000"/>
          <a:ext cx="8643999" cy="3995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3214710"/>
                <a:gridCol w="3286149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 изменений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Традиционная деятельность учителя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 учителя, работающего по ФГОС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Главная цель учителя на уроке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Успеть выполнить все, что запланировано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Организовать деятельность детей: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• по поиску и обработке информации;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• обобщению способов действия;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• постановке учебной задачи и т. д.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Характеристика изменений в деятельности педагога, работающего по ФГОС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71678"/>
            <a:ext cx="7862150" cy="4176722"/>
          </a:xfrm>
        </p:spPr>
        <p:txBody>
          <a:bodyPr/>
          <a:lstStyle/>
          <a:p>
            <a:pPr lvl="0"/>
            <a:endParaRPr lang="ru-RU" dirty="0">
              <a:latin typeface="Book Antiqua" pitchFamily="18" charset="0"/>
            </a:endParaRPr>
          </a:p>
          <a:p>
            <a:endParaRPr lang="ru-RU" dirty="0">
              <a:latin typeface="Book Antiqu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397000"/>
          <a:ext cx="8643999" cy="4136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3214710"/>
                <a:gridCol w="3286149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 изменений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Традиционная деятельность учителя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 учителя, работающего по ФГОС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Формулирование заданий для обучающихся (определение деятельности детей)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Формулировки: решите, спишите, сравните, найдите, выпишите, выполните и т. д.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Формулировки: проанализируйте, докажите (объясните), сравните, выразите символом, создайте схему или модель, продолжите, обобщите (сделайте вывод), выберите решение или способ решения, исследуйте, оцените, измените, придумайте и т. д.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Характеристика изменений в деятельности педагога, работающего по ФГОС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71678"/>
            <a:ext cx="7862150" cy="4176722"/>
          </a:xfrm>
        </p:spPr>
        <p:txBody>
          <a:bodyPr/>
          <a:lstStyle/>
          <a:p>
            <a:pPr lvl="0"/>
            <a:endParaRPr lang="ru-RU" dirty="0">
              <a:latin typeface="Book Antiqua" pitchFamily="18" charset="0"/>
            </a:endParaRPr>
          </a:p>
          <a:p>
            <a:endParaRPr lang="ru-RU" dirty="0">
              <a:latin typeface="Book Antiqu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397000"/>
          <a:ext cx="8643999" cy="346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3214710"/>
                <a:gridCol w="3286149"/>
              </a:tblGrid>
              <a:tr h="1174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 изменений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Традиционная деятельность учителя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 учителя, работающего по ФГОС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286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Форма урока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Преимущественно фронтальная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Преимущественно групповая и/или индивидуальная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Характеристика изменений в деятельности педагога, работающего по ФГОС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71678"/>
            <a:ext cx="7862150" cy="4176722"/>
          </a:xfrm>
        </p:spPr>
        <p:txBody>
          <a:bodyPr/>
          <a:lstStyle/>
          <a:p>
            <a:pPr lvl="0"/>
            <a:endParaRPr lang="ru-RU" dirty="0">
              <a:latin typeface="Book Antiqua" pitchFamily="18" charset="0"/>
            </a:endParaRPr>
          </a:p>
          <a:p>
            <a:endParaRPr lang="ru-RU" dirty="0">
              <a:latin typeface="Book Antiqu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397000"/>
          <a:ext cx="8643999" cy="5380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3214710"/>
                <a:gridCol w="3286149"/>
              </a:tblGrid>
              <a:tr h="1174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 изменений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Традиционная деятельность учителя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 учителя, работающего по ФГОС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286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Взаимодействие с родителями обучающихся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Происходит в виде лекций, родители не включены в образовательный процесс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Информированность родителей обучающихся. Они имеют возможность участвовать в образовательном процессе. Общение учителя с родителями школьников может осуществляться при помощи Интернета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Характеристика изменений в деятельности педагога, работающего по ФГОС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71678"/>
            <a:ext cx="7862150" cy="4176722"/>
          </a:xfrm>
        </p:spPr>
        <p:txBody>
          <a:bodyPr/>
          <a:lstStyle/>
          <a:p>
            <a:pPr lvl="0"/>
            <a:endParaRPr lang="ru-RU" dirty="0">
              <a:latin typeface="Book Antiqua" pitchFamily="18" charset="0"/>
            </a:endParaRPr>
          </a:p>
          <a:p>
            <a:endParaRPr lang="ru-RU" dirty="0">
              <a:latin typeface="Book Antiqu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397000"/>
          <a:ext cx="8643999" cy="4118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3143272"/>
                <a:gridCol w="3286149"/>
              </a:tblGrid>
              <a:tr h="1174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 изменений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Традиционная деятельность учителя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 учителя, работающего по ФГОС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286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Образовательная среда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Создается учителем. Выставки работ обучающихся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Создается обучающимися (дети изготавливают учебный материал, проводят презентации). Зонирование классов, холлов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71480"/>
            <a:ext cx="7790712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Характеристика изменений в деятельности педагога, работающего по ФГОС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71678"/>
            <a:ext cx="7862150" cy="4176722"/>
          </a:xfrm>
        </p:spPr>
        <p:txBody>
          <a:bodyPr/>
          <a:lstStyle/>
          <a:p>
            <a:pPr lvl="0"/>
            <a:endParaRPr lang="ru-RU" dirty="0">
              <a:latin typeface="Book Antiqua" pitchFamily="18" charset="0"/>
            </a:endParaRPr>
          </a:p>
          <a:p>
            <a:endParaRPr lang="ru-RU" dirty="0">
              <a:latin typeface="Book Antiqua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397000"/>
          <a:ext cx="8643999" cy="4835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3214710"/>
                <a:gridCol w="3286149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Предмет изменений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Традиционная деятельность учителя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Деятельность учителя, работающего по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ФГОС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 rowSpan="4">
                  <a:txBody>
                    <a:bodyPr/>
                    <a:lstStyle/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Результаты обучения</a:t>
                      </a:r>
                      <a:endParaRPr kumimoji="0" lang="ru-RU" sz="24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Предметные результаты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Не только предметные результаты, но и личностные, метапредметные</a:t>
                      </a:r>
                    </a:p>
                  </a:txBody>
                  <a:tcPr marL="0" marR="0" marT="0" marB="0"/>
                </a:tc>
              </a:tr>
              <a:tr h="41919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Нет портфолио обучающегося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Создание портфолио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Основная оценка – оценка учителя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Ориентир на самооценку обучающегося, формирование адекватной самооценки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Важны положительные оценки учеников по итогам контрольных работ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Учет динамики результатов обучения детей относительно самих себя. Оценка промежуточных результатов обучения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storage0.dms.mpinteractiv.ro/media/401/781/10382/4158853/1/02-engleza.jpg?width=638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>
                <a:solidFill>
                  <a:srgbClr val="FF0000"/>
                </a:solidFill>
              </a:rPr>
              <a:t>Технологии: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4">
                    <a:lumMod val="50000"/>
                  </a:schemeClr>
                </a:solidFill>
              </a:rPr>
            </a:b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000108"/>
            <a:ext cx="7862150" cy="585789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dirty="0" smtClean="0"/>
              <a:t>•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развивающее обучение;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•проблемное обучение;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разноуровневое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обучение;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•коллективная система обучения (КСО);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•технология решения изобретательских задач ( ТРИЗ);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•исследовательские методы обучения;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•проектные методы обучения;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•технология «дебаты»;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•технологию модульного и блочно- модульного обучения;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лекционно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семинарско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- зачетная система обучения;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•технология развития «критического мышления»;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•технология использования в обучении игровых методов: ролевых, деловых и других видов игр;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•обучение в сотрудничестве ( командная, групповая работа);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•информационно – коммуникационные технологии;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технологии;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 система инновационной оценки «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•технология дистанционного обучения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•технология мастерских</a:t>
            </a:r>
          </a:p>
          <a:p>
            <a:pPr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•групповое обучение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ru-RU" sz="3200" b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</a:br>
            <a:endParaRPr lang="ru-RU" sz="3200" b="1" dirty="0">
              <a:solidFill>
                <a:schemeClr val="accent4">
                  <a:lumMod val="50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3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265030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1.Расшифруйте аббревиатуру ФГОС НОО.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стандарт начального общего образования;</a:t>
            </a:r>
          </a:p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Федеральный государственный </a:t>
            </a:r>
            <a:r>
              <a:rPr lang="ru-RU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стандарт основного 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общего образования.</a:t>
            </a:r>
          </a:p>
          <a:p>
            <a:pPr>
              <a:buFontTx/>
              <a:buChar char="-"/>
            </a:pP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43064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2.В каком году принят новый ФГОС НОО?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</a:rPr>
              <a:t> 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42344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2.В каком году принят новый ФГОС НОО?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Ответ:6 октября 2009 г.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3.Какой подход  лежит в основе Стандарта?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35864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3.Какой подход  лежит в основе Стандарта?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системно-деятельностный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b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подход.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43064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4.Кто является разработчиком основных образовательных программ?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539</TotalTime>
  <Words>734</Words>
  <Application>Microsoft Office PowerPoint</Application>
  <PresentationFormat>Экран (4:3)</PresentationFormat>
  <Paragraphs>149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Солнцестояние</vt:lpstr>
      <vt:lpstr>Деловая игра «Новый ФГОС – новые возможности». </vt:lpstr>
      <vt:lpstr>« Если мы будем учить сегодня так, как мы учили вчера, мы украдем у детей завтра».  Джон Дьюи  </vt:lpstr>
      <vt:lpstr>    1.Расшифруйте аббревиатуру - ФГОС НОО. - ФГОС ООО</vt:lpstr>
      <vt:lpstr>1.Расшифруйте аббревиатуру ФГОС НОО. </vt:lpstr>
      <vt:lpstr>  2.В каком году принят новый ФГОС НОО?   </vt:lpstr>
      <vt:lpstr>  2.В каком году принят новый ФГОС НОО?   Ответ:6 октября 2009 г.  </vt:lpstr>
      <vt:lpstr>    3.Какой подход  лежит в основе Стандарта?       </vt:lpstr>
      <vt:lpstr>    3.Какой подход  лежит в основе Стандарта?    Ответ: системно-деятельностный                                                     подход.  </vt:lpstr>
      <vt:lpstr>      4.Кто является разработчиком основных образовательных программ?       </vt:lpstr>
      <vt:lpstr>     4.Кто является разработчиком основных образовательных программ?     Ответ: ОУ, педагоги.   </vt:lpstr>
      <vt:lpstr>         5.Как называются «общеучебные умения», «общие способы деятельности», «надпредметные действия», которые формируются  в условиях реализации основной образовательной программы?      </vt:lpstr>
      <vt:lpstr>         5.Как называются «общеучебные умения», «общие способы деятельности», «надпредметные действия», которые формируются  в условиях реализации основной образовательной программы?   Ответ: Универсальные учебные действия.    </vt:lpstr>
      <vt:lpstr>         6.Перечислите виды УУД.      </vt:lpstr>
      <vt:lpstr>         6.Перечислите виды УУД.   Ответ: личностные, регулятивные, познавательные и коммуникативные    </vt:lpstr>
      <vt:lpstr>         7.Какие две системы оценки достижения планируемых результатов подразумевает ФГОС?     </vt:lpstr>
      <vt:lpstr>         7.Какие две системы оценок достижения планируемых результатов подразумевает ФГОС?  Ответ: внешняя оценка (оценка, осуществляемая внешними по отношению к школе  службами); внутренняя оценка (оценка, осуществляемая самой школой – обучающимися, педагогами, администрацией).   </vt:lpstr>
      <vt:lpstr>          8.Как называется комплект документов ученика, представляющих совокупность сертифицированных индивидуальных учебных и внеучебных достижений?     </vt:lpstr>
      <vt:lpstr>          8.Как называется комплект документов ученика, представляющих совокупность сертифицированных индивидуальных учебных и внеучебных достижений?   Ответ: Портфолио.   </vt:lpstr>
      <vt:lpstr>          9.Из каких направлений может состоять внеурочная деятельность учащихся?     </vt:lpstr>
      <vt:lpstr>          9.Из каких направлений может состоять внеурочная деятельность учащихся?   Ответ:  -спортивно-оздоровительное,  -художественно-эстетическое,  -научно-познавательное,  -военно-патриотическое,  -социальное, -проектная деятельность.    </vt:lpstr>
      <vt:lpstr>          10.Сколько часов в неделю может отводиться на внеурочную деятельность?      </vt:lpstr>
      <vt:lpstr>          10.Сколько часов в неделю может отводиться на внеурочную деятельность?   Ответ: 5-10 часов.   </vt:lpstr>
      <vt:lpstr>          11.Сколько должная длиться динамическая пауза между урочной и внеурочной деятельностью учащихся?     </vt:lpstr>
      <vt:lpstr>          11.Сколько должная длиться динамическая пауза между урочной и внеурочной деятельностью учащихся?   Ответ: 40 минут.   </vt:lpstr>
      <vt:lpstr>Тест «Стандартный –                    нестандартный учитель». </vt:lpstr>
      <vt:lpstr>Слайд 26</vt:lpstr>
      <vt:lpstr>Слайд 27</vt:lpstr>
      <vt:lpstr>  Деятельностный подход к обучению предполагает:  </vt:lpstr>
      <vt:lpstr>Характеристика изменений в деятельности педагога, работающего по ФГОС  </vt:lpstr>
      <vt:lpstr>Характеристика изменений в деятельности педагога, работающего по ФГОС  </vt:lpstr>
      <vt:lpstr>Характеристика изменений в деятельности педагога, работающего по ФГОС  </vt:lpstr>
      <vt:lpstr>Характеристика изменений в деятельности педагога, работающего по ФГОС  </vt:lpstr>
      <vt:lpstr>Характеристика изменений в деятельности педагога, работающего по ФГОС  </vt:lpstr>
      <vt:lpstr>Характеристика изменений в деятельности педагога, работающего по ФГОС  </vt:lpstr>
      <vt:lpstr>Характеристика изменений в деятельности педагога, работающего по ФГОС  </vt:lpstr>
      <vt:lpstr>Характеристика изменений в деятельности педагога, работающего по ФГОС  </vt:lpstr>
      <vt:lpstr>Слайд 37</vt:lpstr>
      <vt:lpstr>  Технологии:  </vt:lpstr>
      <vt:lpstr> 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 организовать современный урок с точки зрения системно- деятельностного подхода </dc:title>
  <dc:creator>Admin</dc:creator>
  <cp:lastModifiedBy>мвидео</cp:lastModifiedBy>
  <cp:revision>50</cp:revision>
  <dcterms:created xsi:type="dcterms:W3CDTF">2011-11-16T11:18:23Z</dcterms:created>
  <dcterms:modified xsi:type="dcterms:W3CDTF">2013-08-22T13:22:30Z</dcterms:modified>
</cp:coreProperties>
</file>